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6858000" cx="9144000"/>
  <p:notesSz cx="6858000" cy="9144000"/>
  <p:embeddedFontLst>
    <p:embeddedFont>
      <p:font typeface="Belleza"/>
      <p:regular r:id="rId27"/>
    </p:embeddedFont>
    <p:embeddedFont>
      <p:font typeface="Book Antiqua"/>
      <p:regular r:id="rId28"/>
      <p:bold r:id="rId29"/>
      <p:italic r:id="rId30"/>
      <p:boldItalic r:id="rId3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32" roundtripDataSignature="AMtx7mgegNFD5x+CVF6kpjBfqnH7g9aY/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font" Target="fonts/BookAntiqua-regular.fntdata"/><Relationship Id="rId27" Type="http://schemas.openxmlformats.org/officeDocument/2006/relationships/font" Target="fonts/Belleza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BookAntiqua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BookAntiqua-boldItalic.fntdata"/><Relationship Id="rId30" Type="http://schemas.openxmlformats.org/officeDocument/2006/relationships/font" Target="fonts/BookAntiqua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32" Type="http://customschemas.google.com/relationships/presentationmetadata" Target="meta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Rationale: 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Welcome to “Writing the Literary Analysis.”   This 14-slide presentation is designed to help teachers introduce writing literary analyses to their students.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Directions: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Each slide is activated by a single mouse click, unless otherwise noted in bold at the bottom of each notes page.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Writer and Designer: Brian Yothers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Updating authors: Arielle McKee, 2014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Developed with resources courtesy of the Purdue University Writing Lab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Grant funding courtesy of the Multimedia Instructional Development Center at Purdue University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© Copyright Purdue University, 2007.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64f21f4482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g64f21f4482_0_9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64f21f4482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g64f21f4482_0_10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64f21f4482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g64f21f4482_0_7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64f21f4482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g64f21f4482_0_8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8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1" name="Google Shape;81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0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0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1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/>
        </p:txBody>
      </p:sp>
      <p:sp>
        <p:nvSpPr>
          <p:cNvPr id="34" name="Google Shape;34;p2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35" name="Google Shape;35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1" name="Google Shape;41;p2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42" name="Google Shape;42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5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3" name="Google Shape;53;p25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4" name="Google Shape;54;p25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5" name="Google Shape;55;p25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6" name="Google Shape;56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62" name="Google Shape;62;p2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63" name="Google Shape;63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9" name="Google Shape;69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cut/>
  </p:transition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/>
        </p:txBody>
      </p:sp>
      <p:sp>
        <p:nvSpPr>
          <p:cNvPr id="11" name="Google Shape;11;p18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/>
        </p:txBody>
      </p:sp>
      <p:sp>
        <p:nvSpPr>
          <p:cNvPr id="12" name="Google Shape;12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/>
        </p:txBody>
      </p:sp>
      <p:sp>
        <p:nvSpPr>
          <p:cNvPr id="13" name="Google Shape;13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/>
        </p:txBody>
      </p:sp>
      <p:sp>
        <p:nvSpPr>
          <p:cNvPr id="14" name="Google Shape;14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898989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ut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Relationship Id="rId4" Type="http://schemas.openxmlformats.org/officeDocument/2006/relationships/image" Target="../media/image5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Relationship Id="rId4" Type="http://schemas.openxmlformats.org/officeDocument/2006/relationships/image" Target="../media/image6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png"/><Relationship Id="rId4" Type="http://schemas.openxmlformats.org/officeDocument/2006/relationships/hyperlink" Target="http://owl.english.purdue.edu/" TargetMode="External"/><Relationship Id="rId5" Type="http://schemas.openxmlformats.org/officeDocument/2006/relationships/hyperlink" Target="https://owl.english.purdue.edu/contact/owlmailtutors" TargetMode="Externa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1"/>
          <p:cNvGrpSpPr/>
          <p:nvPr/>
        </p:nvGrpSpPr>
        <p:grpSpPr>
          <a:xfrm>
            <a:off x="0" y="3278187"/>
            <a:ext cx="9144000" cy="2762250"/>
            <a:chOff x="0" y="2220850"/>
            <a:chExt cx="9144000" cy="2762588"/>
          </a:xfrm>
        </p:grpSpPr>
        <p:sp>
          <p:nvSpPr>
            <p:cNvPr id="90" name="Google Shape;90;p1"/>
            <p:cNvSpPr txBox="1"/>
            <p:nvPr/>
          </p:nvSpPr>
          <p:spPr>
            <a:xfrm>
              <a:off x="0" y="3193655"/>
              <a:ext cx="9144000" cy="1188335"/>
            </a:xfrm>
            <a:prstGeom prst="rect">
              <a:avLst/>
            </a:prstGeom>
            <a:solidFill>
              <a:srgbClr val="F28B16"/>
            </a:solidFill>
            <a:ln cap="flat" cmpd="sng" w="9525">
              <a:solidFill>
                <a:srgbClr val="9FD62E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3500" dir="5400000" dist="23000">
                <a:srgbClr val="80808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pic>
          <p:nvPicPr>
            <p:cNvPr descr="High-Rez-OWL-Logo.png" id="91" name="Google Shape;91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0" y="2220850"/>
              <a:ext cx="4285297" cy="276258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2" name="Google Shape;92;p1"/>
          <p:cNvSpPr txBox="1"/>
          <p:nvPr/>
        </p:nvSpPr>
        <p:spPr>
          <a:xfrm>
            <a:off x="0" y="1003300"/>
            <a:ext cx="9144000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ok Antiqua"/>
              <a:buNone/>
            </a:pPr>
            <a:r>
              <a:rPr b="0" i="0" lang="en-US" sz="3600" u="non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rPr>
              <a:t>Writing a Literary Analysis</a:t>
            </a:r>
            <a:endParaRPr/>
          </a:p>
        </p:txBody>
      </p:sp>
      <p:sp>
        <p:nvSpPr>
          <p:cNvPr id="93" name="Google Shape;93;p1"/>
          <p:cNvSpPr txBox="1"/>
          <p:nvPr/>
        </p:nvSpPr>
        <p:spPr>
          <a:xfrm>
            <a:off x="2038350" y="6291262"/>
            <a:ext cx="5489575" cy="523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 Antiqua"/>
              <a:buNone/>
            </a:pPr>
            <a:r>
              <a:rPr b="0" i="0" lang="en-US" sz="1400" u="non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rPr>
              <a:t>BRIAN YOTHERS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 Antiqua"/>
              <a:buNone/>
            </a:pPr>
            <a:r>
              <a:rPr b="0" i="0" lang="en-US" sz="1400" u="non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rPr>
              <a:t>Brought to you in cooperation with the Purdue Online Writing Lab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oogle Shape;179;p8"/>
          <p:cNvGrpSpPr/>
          <p:nvPr/>
        </p:nvGrpSpPr>
        <p:grpSpPr>
          <a:xfrm>
            <a:off x="1128712" y="712787"/>
            <a:ext cx="6773862" cy="869950"/>
            <a:chOff x="0" y="972805"/>
            <a:chExt cx="9144000" cy="1188335"/>
          </a:xfrm>
        </p:grpSpPr>
        <p:sp>
          <p:nvSpPr>
            <p:cNvPr id="180" name="Google Shape;180;p8"/>
            <p:cNvSpPr txBox="1"/>
            <p:nvPr/>
          </p:nvSpPr>
          <p:spPr>
            <a:xfrm>
              <a:off x="0" y="972805"/>
              <a:ext cx="9144000" cy="1188335"/>
            </a:xfrm>
            <a:prstGeom prst="rect">
              <a:avLst/>
            </a:prstGeom>
            <a:solidFill>
              <a:srgbClr val="F28B16"/>
            </a:solidFill>
            <a:ln cap="flat" cmpd="sng" w="9525">
              <a:solidFill>
                <a:srgbClr val="9FD62E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3500" dir="5400000" dist="23000">
                <a:srgbClr val="80808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800"/>
                <a:buFont typeface="Book Antiqua"/>
                <a:buNone/>
              </a:pPr>
              <a:r>
                <a:rPr b="0" i="0" lang="en-US" sz="1800" u="none">
                  <a:solidFill>
                    <a:srgbClr val="FFFFFF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Mrs. Michael’s 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800"/>
                <a:buFont typeface="Book Antiqua"/>
                <a:buNone/>
              </a:pPr>
              <a:r>
                <a:rPr b="0" i="0" lang="en-US" sz="1800" u="none">
                  <a:solidFill>
                    <a:srgbClr val="FFFFFF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Overview</a:t>
              </a:r>
              <a:endParaRPr/>
            </a:p>
          </p:txBody>
        </p:sp>
        <p:sp>
          <p:nvSpPr>
            <p:cNvPr id="181" name="Google Shape;181;p8"/>
            <p:cNvSpPr txBox="1"/>
            <p:nvPr/>
          </p:nvSpPr>
          <p:spPr>
            <a:xfrm>
              <a:off x="4032806" y="1251558"/>
              <a:ext cx="5111193" cy="6308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Book Antiqua"/>
                <a:buNone/>
              </a:pPr>
              <a:r>
                <a:rPr b="0" i="0" lang="en-US" sz="24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Thesis Statements</a:t>
              </a:r>
              <a:endParaRPr/>
            </a:p>
          </p:txBody>
        </p:sp>
      </p:grpSp>
      <p:sp>
        <p:nvSpPr>
          <p:cNvPr id="182" name="Google Shape;182;p8"/>
          <p:cNvSpPr txBox="1"/>
          <p:nvPr/>
        </p:nvSpPr>
        <p:spPr>
          <a:xfrm>
            <a:off x="1128712" y="2216150"/>
            <a:ext cx="6773862" cy="1323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br>
              <a:rPr b="0" i="0" lang="en-US" sz="2000" u="non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rPr>
            </a:br>
            <a:endParaRPr/>
          </a:p>
        </p:txBody>
      </p:sp>
      <p:pic>
        <p:nvPicPr>
          <p:cNvPr descr="https://lh4.googleusercontent.com/F7JzsnrLDkqjpmlBXkfYQdwRu4GnOPSgqqWzrwY0FaL996dW_lF6ioe05ifEsPVcmcuLRKDY3f-dq6bLLPNHGWw9k71TVMVmBHJgK-js9nVBC2Ly9oSed1ziRdBAkJXbXMHnC1eIz0w" id="183" name="Google Shape;183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96975" y="1871662"/>
            <a:ext cx="6637337" cy="4221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Google Shape;188;p9"/>
          <p:cNvGrpSpPr/>
          <p:nvPr/>
        </p:nvGrpSpPr>
        <p:grpSpPr>
          <a:xfrm>
            <a:off x="1128712" y="712787"/>
            <a:ext cx="6773862" cy="869950"/>
            <a:chOff x="0" y="972805"/>
            <a:chExt cx="9144000" cy="1188335"/>
          </a:xfrm>
        </p:grpSpPr>
        <p:sp>
          <p:nvSpPr>
            <p:cNvPr id="189" name="Google Shape;189;p9"/>
            <p:cNvSpPr txBox="1"/>
            <p:nvPr/>
          </p:nvSpPr>
          <p:spPr>
            <a:xfrm>
              <a:off x="0" y="972805"/>
              <a:ext cx="9144000" cy="1188335"/>
            </a:xfrm>
            <a:prstGeom prst="rect">
              <a:avLst/>
            </a:prstGeom>
            <a:solidFill>
              <a:srgbClr val="F28B16"/>
            </a:solidFill>
            <a:ln cap="flat" cmpd="sng" w="9525">
              <a:solidFill>
                <a:srgbClr val="9FD62E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3500" dir="5400000" dist="23000">
                <a:srgbClr val="80808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800"/>
                <a:buFont typeface="Book Antiqua"/>
                <a:buNone/>
              </a:pPr>
              <a:r>
                <a:rPr b="0" i="0" lang="en-US" sz="1800" u="none">
                  <a:solidFill>
                    <a:srgbClr val="FFFFFF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Mrs. Michael’s 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800"/>
                <a:buFont typeface="Book Antiqua"/>
                <a:buNone/>
              </a:pPr>
              <a:r>
                <a:rPr b="0" i="0" lang="en-US" sz="1800" u="none">
                  <a:solidFill>
                    <a:srgbClr val="FFFFFF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Overview</a:t>
              </a:r>
              <a:endParaRPr/>
            </a:p>
          </p:txBody>
        </p:sp>
        <p:sp>
          <p:nvSpPr>
            <p:cNvPr id="190" name="Google Shape;190;p9"/>
            <p:cNvSpPr txBox="1"/>
            <p:nvPr/>
          </p:nvSpPr>
          <p:spPr>
            <a:xfrm>
              <a:off x="4032806" y="1251558"/>
              <a:ext cx="5111193" cy="6308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Book Antiqua"/>
                <a:buNone/>
              </a:pPr>
              <a:r>
                <a:rPr b="0" i="0" lang="en-US" sz="24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Thesis Statements</a:t>
              </a:r>
              <a:endParaRPr/>
            </a:p>
          </p:txBody>
        </p:sp>
      </p:grpSp>
      <p:sp>
        <p:nvSpPr>
          <p:cNvPr id="191" name="Google Shape;191;p9"/>
          <p:cNvSpPr txBox="1"/>
          <p:nvPr/>
        </p:nvSpPr>
        <p:spPr>
          <a:xfrm>
            <a:off x="1128712" y="2216150"/>
            <a:ext cx="6773862" cy="3170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rPr b="1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Topic 	+	Verb 	+	Argument/Point to be shown</a:t>
            </a:r>
            <a:endParaRPr sz="2000">
              <a:latin typeface="Belleza"/>
              <a:ea typeface="Belleza"/>
              <a:cs typeface="Belleza"/>
              <a:sym typeface="Bellez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t/>
            </a:r>
            <a:endParaRPr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Char char="●"/>
            </a:pPr>
            <a:r>
              <a:rPr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Topic = novel &amp; literary focus</a:t>
            </a:r>
            <a:endParaRPr sz="2000">
              <a:latin typeface="Belleza"/>
              <a:ea typeface="Belleza"/>
              <a:cs typeface="Belleza"/>
              <a:sym typeface="Belleza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Char char="●"/>
            </a:pPr>
            <a:r>
              <a:rPr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Verb = variation of “shows”</a:t>
            </a:r>
            <a:endParaRPr sz="2000">
              <a:latin typeface="Belleza"/>
              <a:ea typeface="Belleza"/>
              <a:cs typeface="Belleza"/>
              <a:sym typeface="Belleza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Char char="●"/>
            </a:pPr>
            <a:r>
              <a:rPr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Argument = message or effect that results from literary technique</a:t>
            </a:r>
            <a:endParaRPr sz="2000">
              <a:latin typeface="Belleza"/>
              <a:ea typeface="Belleza"/>
              <a:cs typeface="Belleza"/>
              <a:sym typeface="Bellez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t/>
            </a:r>
            <a:endParaRPr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br>
              <a:rPr b="0" i="0" lang="en-US" sz="2000" u="non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rPr>
            </a:b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oogle Shape;196;g64f21f4482_0_93"/>
          <p:cNvGrpSpPr/>
          <p:nvPr/>
        </p:nvGrpSpPr>
        <p:grpSpPr>
          <a:xfrm>
            <a:off x="1128712" y="712812"/>
            <a:ext cx="6773875" cy="869954"/>
            <a:chOff x="0" y="972805"/>
            <a:chExt cx="9144000" cy="1188300"/>
          </a:xfrm>
        </p:grpSpPr>
        <p:sp>
          <p:nvSpPr>
            <p:cNvPr id="197" name="Google Shape;197;g64f21f4482_0_93"/>
            <p:cNvSpPr txBox="1"/>
            <p:nvPr/>
          </p:nvSpPr>
          <p:spPr>
            <a:xfrm>
              <a:off x="0" y="972805"/>
              <a:ext cx="9144000" cy="1188300"/>
            </a:xfrm>
            <a:prstGeom prst="rect">
              <a:avLst/>
            </a:prstGeom>
            <a:solidFill>
              <a:srgbClr val="F28B16"/>
            </a:solidFill>
            <a:ln cap="flat" cmpd="sng" w="9525">
              <a:solidFill>
                <a:srgbClr val="9FD62E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3500" dir="5400000" dist="23000">
                <a:srgbClr val="808080">
                  <a:alpha val="349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800"/>
                <a:buFont typeface="Book Antiqua"/>
                <a:buNone/>
              </a:pPr>
              <a:r>
                <a:rPr b="0" i="0" lang="en-US" sz="1800" u="none">
                  <a:solidFill>
                    <a:srgbClr val="FFFFFF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Mrs. Michael’s 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800"/>
                <a:buFont typeface="Book Antiqua"/>
                <a:buNone/>
              </a:pPr>
              <a:r>
                <a:rPr b="0" i="0" lang="en-US" sz="1800" u="none">
                  <a:solidFill>
                    <a:srgbClr val="FFFFFF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Overview</a:t>
              </a:r>
              <a:endParaRPr/>
            </a:p>
          </p:txBody>
        </p:sp>
        <p:sp>
          <p:nvSpPr>
            <p:cNvPr id="198" name="Google Shape;198;g64f21f4482_0_93"/>
            <p:cNvSpPr txBox="1"/>
            <p:nvPr/>
          </p:nvSpPr>
          <p:spPr>
            <a:xfrm>
              <a:off x="4032806" y="1251558"/>
              <a:ext cx="5111100" cy="63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Book Antiqua"/>
                <a:buNone/>
              </a:pPr>
              <a:r>
                <a:rPr lang="en-US" sz="2400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Body Paragraph Structure</a:t>
              </a:r>
              <a:endParaRPr/>
            </a:p>
          </p:txBody>
        </p:sp>
      </p:grpSp>
      <p:sp>
        <p:nvSpPr>
          <p:cNvPr id="199" name="Google Shape;199;g64f21f4482_0_93"/>
          <p:cNvSpPr txBox="1"/>
          <p:nvPr/>
        </p:nvSpPr>
        <p:spPr>
          <a:xfrm>
            <a:off x="1128700" y="1844650"/>
            <a:ext cx="6774000" cy="354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Claim</a:t>
            </a:r>
            <a:endParaRPr b="1"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Char char="●"/>
            </a:pPr>
            <a:r>
              <a:rPr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Topic Sentence</a:t>
            </a:r>
            <a:endParaRPr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Char char="●"/>
            </a:pPr>
            <a:r>
              <a:rPr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Transition &amp; 1st Point, 2nd Point, 3rd Point, etc.</a:t>
            </a:r>
            <a:endParaRPr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Evidence</a:t>
            </a:r>
            <a:endParaRPr b="1"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Char char="●"/>
            </a:pPr>
            <a:r>
              <a:rPr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Quoted or Paraphrased Facts, Opinions, or Information</a:t>
            </a:r>
            <a:endParaRPr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Char char="●"/>
            </a:pPr>
            <a:r>
              <a:rPr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Purpose of this is to support the point that is being explained, defended, or refuted</a:t>
            </a:r>
            <a:endParaRPr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Char char="●"/>
            </a:pPr>
            <a:r>
              <a:rPr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Parenthetical Citations are included</a:t>
            </a:r>
            <a:endParaRPr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Warrant</a:t>
            </a:r>
            <a:endParaRPr b="1"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Char char="●"/>
            </a:pPr>
            <a:r>
              <a:rPr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This explains what the evidence says or is showing</a:t>
            </a:r>
            <a:endParaRPr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Char char="●"/>
            </a:pPr>
            <a:r>
              <a:rPr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Then it connects the point to the topic being explained, defended, or refuted in the paragraph</a:t>
            </a:r>
            <a:endParaRPr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t/>
            </a:r>
            <a:endParaRPr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br>
              <a:rPr b="0" i="0" lang="en-US" sz="2000" u="non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rPr>
            </a:b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" name="Google Shape;204;g64f21f4482_0_100"/>
          <p:cNvGrpSpPr/>
          <p:nvPr/>
        </p:nvGrpSpPr>
        <p:grpSpPr>
          <a:xfrm>
            <a:off x="1128712" y="712812"/>
            <a:ext cx="6773875" cy="869954"/>
            <a:chOff x="0" y="972805"/>
            <a:chExt cx="9144000" cy="1188300"/>
          </a:xfrm>
        </p:grpSpPr>
        <p:sp>
          <p:nvSpPr>
            <p:cNvPr id="205" name="Google Shape;205;g64f21f4482_0_100"/>
            <p:cNvSpPr txBox="1"/>
            <p:nvPr/>
          </p:nvSpPr>
          <p:spPr>
            <a:xfrm>
              <a:off x="0" y="972805"/>
              <a:ext cx="9144000" cy="1188300"/>
            </a:xfrm>
            <a:prstGeom prst="rect">
              <a:avLst/>
            </a:prstGeom>
            <a:solidFill>
              <a:srgbClr val="F28B16"/>
            </a:solidFill>
            <a:ln cap="flat" cmpd="sng" w="9525">
              <a:solidFill>
                <a:srgbClr val="9FD62E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3500" dir="5400000" dist="23000">
                <a:srgbClr val="808080">
                  <a:alpha val="349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800"/>
                <a:buFont typeface="Book Antiqua"/>
                <a:buNone/>
              </a:pPr>
              <a:r>
                <a:rPr b="0" i="0" lang="en-US" sz="1800" u="none">
                  <a:solidFill>
                    <a:srgbClr val="FFFFFF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Mrs. Michael’s 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800"/>
                <a:buFont typeface="Book Antiqua"/>
                <a:buNone/>
              </a:pPr>
              <a:r>
                <a:rPr b="0" i="0" lang="en-US" sz="1800" u="none">
                  <a:solidFill>
                    <a:srgbClr val="FFFFFF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Overview</a:t>
              </a:r>
              <a:endParaRPr/>
            </a:p>
          </p:txBody>
        </p:sp>
        <p:sp>
          <p:nvSpPr>
            <p:cNvPr id="206" name="Google Shape;206;g64f21f4482_0_100"/>
            <p:cNvSpPr txBox="1"/>
            <p:nvPr/>
          </p:nvSpPr>
          <p:spPr>
            <a:xfrm>
              <a:off x="4032806" y="1251558"/>
              <a:ext cx="5111100" cy="63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Book Antiqua"/>
                <a:buNone/>
              </a:pPr>
              <a:r>
                <a:rPr lang="en-US" sz="2400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Body Paragraph Structure</a:t>
              </a:r>
              <a:endParaRPr/>
            </a:p>
          </p:txBody>
        </p:sp>
      </p:grpSp>
      <p:sp>
        <p:nvSpPr>
          <p:cNvPr id="207" name="Google Shape;207;g64f21f4482_0_100"/>
          <p:cNvSpPr txBox="1"/>
          <p:nvPr/>
        </p:nvSpPr>
        <p:spPr>
          <a:xfrm>
            <a:off x="1128700" y="1844650"/>
            <a:ext cx="6774000" cy="354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Detailed Body Paragraph Structure</a:t>
            </a:r>
            <a:endParaRPr b="1"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Topic Sentence (Claim)</a:t>
            </a:r>
            <a:endParaRPr b="1"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Char char="●"/>
            </a:pPr>
            <a:r>
              <a:rPr i="1"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1st Point (Sub-Claim)</a:t>
            </a:r>
            <a:endParaRPr i="1"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Char char="●"/>
            </a:pPr>
            <a:r>
              <a:rPr i="1"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Evidence &amp; Citation</a:t>
            </a:r>
            <a:endParaRPr i="1"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Char char="●"/>
            </a:pPr>
            <a:r>
              <a:rPr i="1"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Specific Explanation (Warrant)</a:t>
            </a:r>
            <a:endParaRPr i="1"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Char char="●"/>
            </a:pPr>
            <a:r>
              <a:rPr i="1"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Overall Connection (Warrant)</a:t>
            </a:r>
            <a:endParaRPr i="1"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Char char="●"/>
            </a:pPr>
            <a:r>
              <a:rPr i="1"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2nd Point (Sub-Claim)</a:t>
            </a:r>
            <a:endParaRPr i="1"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Char char="●"/>
            </a:pPr>
            <a:r>
              <a:rPr i="1"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Evidence &amp; Citation</a:t>
            </a:r>
            <a:endParaRPr i="1"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Char char="●"/>
            </a:pPr>
            <a:r>
              <a:rPr i="1"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Specific Explanation (Warrant)</a:t>
            </a:r>
            <a:endParaRPr i="1"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Char char="●"/>
            </a:pPr>
            <a:r>
              <a:rPr i="1"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Overall Connection (Warrant)</a:t>
            </a:r>
            <a:endParaRPr i="1"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Clincher (Claim &amp; Thesis)</a:t>
            </a:r>
            <a:endParaRPr b="1"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t/>
            </a:r>
            <a:endParaRPr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br>
              <a:rPr b="0" i="0" lang="en-US" sz="2000" u="non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rPr>
            </a:b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oogle Shape;212;p10"/>
          <p:cNvGrpSpPr/>
          <p:nvPr/>
        </p:nvGrpSpPr>
        <p:grpSpPr>
          <a:xfrm>
            <a:off x="1128712" y="0"/>
            <a:ext cx="6773862" cy="2022475"/>
            <a:chOff x="0" y="0"/>
            <a:chExt cx="9144000" cy="2762588"/>
          </a:xfrm>
        </p:grpSpPr>
        <p:grpSp>
          <p:nvGrpSpPr>
            <p:cNvPr id="213" name="Google Shape;213;p10"/>
            <p:cNvGrpSpPr/>
            <p:nvPr/>
          </p:nvGrpSpPr>
          <p:grpSpPr>
            <a:xfrm>
              <a:off x="0" y="0"/>
              <a:ext cx="9144000" cy="2762588"/>
              <a:chOff x="0" y="2220850"/>
              <a:chExt cx="9144000" cy="2762588"/>
            </a:xfrm>
          </p:grpSpPr>
          <p:sp>
            <p:nvSpPr>
              <p:cNvPr id="214" name="Google Shape;214;p10"/>
              <p:cNvSpPr txBox="1"/>
              <p:nvPr/>
            </p:nvSpPr>
            <p:spPr>
              <a:xfrm>
                <a:off x="0" y="3193655"/>
                <a:ext cx="9144000" cy="1188335"/>
              </a:xfrm>
              <a:prstGeom prst="rect">
                <a:avLst/>
              </a:prstGeom>
              <a:solidFill>
                <a:srgbClr val="F28B16"/>
              </a:solidFill>
              <a:ln cap="flat" cmpd="sng" w="9525">
                <a:solidFill>
                  <a:srgbClr val="9FD62E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63500" dir="5400000" dist="23000">
                  <a:srgbClr val="808080">
                    <a:alpha val="3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pic>
            <p:nvPicPr>
              <p:cNvPr descr="High-Rez-OWL-Logo.png" id="215" name="Google Shape;215;p10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0" y="2220850"/>
                <a:ext cx="4285297" cy="276258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216" name="Google Shape;216;p10"/>
            <p:cNvSpPr txBox="1"/>
            <p:nvPr/>
          </p:nvSpPr>
          <p:spPr>
            <a:xfrm>
              <a:off x="4032807" y="999226"/>
              <a:ext cx="5111193" cy="11354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Book Antiqua"/>
                <a:buNone/>
              </a:pPr>
              <a:r>
                <a:rPr b="0" i="0" lang="en-US" sz="24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How to Support </a:t>
              </a:r>
              <a:endParaRPr/>
            </a:p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Book Antiqua"/>
                <a:buNone/>
              </a:pPr>
              <a:r>
                <a:rPr b="0" i="0" lang="en-US" sz="24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A Thesis Statement</a:t>
              </a:r>
              <a:endParaRPr/>
            </a:p>
          </p:txBody>
        </p:sp>
      </p:grpSp>
      <p:sp>
        <p:nvSpPr>
          <p:cNvPr id="217" name="Google Shape;217;p10"/>
          <p:cNvSpPr txBox="1"/>
          <p:nvPr/>
        </p:nvSpPr>
        <p:spPr>
          <a:xfrm>
            <a:off x="1128712" y="2216150"/>
            <a:ext cx="6773862" cy="3970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None/>
            </a:pPr>
            <a:r>
              <a:rPr b="1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Evidence and Support: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ook Antiqua"/>
              <a:buNone/>
            </a:pPr>
            <a:r>
              <a:t/>
            </a:r>
            <a:endParaRPr b="0" i="0" sz="12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Include examples </a:t>
            </a:r>
            <a:r>
              <a:rPr b="1" i="0" lang="en-US" sz="2000" u="none">
                <a:solidFill>
                  <a:srgbClr val="0070C0"/>
                </a:solidFill>
                <a:latin typeface="Belleza"/>
                <a:ea typeface="Belleza"/>
                <a:cs typeface="Belleza"/>
                <a:sym typeface="Belleza"/>
              </a:rPr>
              <a:t>from the text</a:t>
            </a: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:</a:t>
            </a:r>
            <a:endParaRPr/>
          </a:p>
          <a:p>
            <a:pPr indent="-242887" lvl="1" marL="9239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Direct quotations</a:t>
            </a:r>
            <a:endParaRPr/>
          </a:p>
          <a:p>
            <a:pPr indent="-242887" lvl="1" marL="9239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Summaries of scenes</a:t>
            </a:r>
            <a:endParaRPr/>
          </a:p>
          <a:p>
            <a:pPr indent="-242887" lvl="1" marL="9239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Paraphrases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Cite other </a:t>
            </a:r>
            <a:r>
              <a:rPr b="1" i="0" lang="en-US" sz="2000" u="none">
                <a:solidFill>
                  <a:srgbClr val="0070C0"/>
                </a:solidFill>
                <a:latin typeface="Belleza"/>
                <a:ea typeface="Belleza"/>
                <a:cs typeface="Belleza"/>
                <a:sym typeface="Belleza"/>
              </a:rPr>
              <a:t>critics’ opinions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Discuss the text’s </a:t>
            </a:r>
            <a:r>
              <a:rPr b="1" i="0" lang="en-US" sz="2000" u="none">
                <a:solidFill>
                  <a:srgbClr val="0070C0"/>
                </a:solidFill>
                <a:latin typeface="Belleza"/>
                <a:ea typeface="Belleza"/>
                <a:cs typeface="Belleza"/>
                <a:sym typeface="Belleza"/>
              </a:rPr>
              <a:t>historical and social context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Always remember to read carefully and highlight useful passages and quotes.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2" name="Google Shape;222;p11"/>
          <p:cNvGrpSpPr/>
          <p:nvPr/>
        </p:nvGrpSpPr>
        <p:grpSpPr>
          <a:xfrm>
            <a:off x="1128712" y="0"/>
            <a:ext cx="6773862" cy="2022475"/>
            <a:chOff x="0" y="0"/>
            <a:chExt cx="9144000" cy="2762588"/>
          </a:xfrm>
        </p:grpSpPr>
        <p:grpSp>
          <p:nvGrpSpPr>
            <p:cNvPr id="223" name="Google Shape;223;p11"/>
            <p:cNvGrpSpPr/>
            <p:nvPr/>
          </p:nvGrpSpPr>
          <p:grpSpPr>
            <a:xfrm>
              <a:off x="0" y="0"/>
              <a:ext cx="9144000" cy="2762588"/>
              <a:chOff x="0" y="2220850"/>
              <a:chExt cx="9144000" cy="2762588"/>
            </a:xfrm>
          </p:grpSpPr>
          <p:sp>
            <p:nvSpPr>
              <p:cNvPr id="224" name="Google Shape;224;p11"/>
              <p:cNvSpPr txBox="1"/>
              <p:nvPr/>
            </p:nvSpPr>
            <p:spPr>
              <a:xfrm>
                <a:off x="0" y="3193655"/>
                <a:ext cx="9144000" cy="1188335"/>
              </a:xfrm>
              <a:prstGeom prst="rect">
                <a:avLst/>
              </a:prstGeom>
              <a:solidFill>
                <a:srgbClr val="F28B16"/>
              </a:solidFill>
              <a:ln cap="flat" cmpd="sng" w="9525">
                <a:solidFill>
                  <a:srgbClr val="9FD62E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63500" dir="5400000" dist="23000">
                  <a:srgbClr val="808080">
                    <a:alpha val="3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pic>
            <p:nvPicPr>
              <p:cNvPr descr="High-Rez-OWL-Logo.png" id="225" name="Google Shape;225;p11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0" y="2220850"/>
                <a:ext cx="4285297" cy="276258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226" name="Google Shape;226;p11"/>
            <p:cNvSpPr txBox="1"/>
            <p:nvPr/>
          </p:nvSpPr>
          <p:spPr>
            <a:xfrm>
              <a:off x="4032807" y="999226"/>
              <a:ext cx="5111193" cy="11354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Book Antiqua"/>
                <a:buNone/>
              </a:pPr>
              <a:r>
                <a:rPr b="0" i="0" lang="en-US" sz="24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What is a </a:t>
              </a:r>
              <a:endParaRPr/>
            </a:p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Book Antiqua"/>
                <a:buNone/>
              </a:pPr>
              <a:r>
                <a:rPr b="0" i="0" lang="en-US" sz="24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Secondary Source?</a:t>
              </a:r>
              <a:endParaRPr/>
            </a:p>
          </p:txBody>
        </p:sp>
      </p:grpSp>
      <p:sp>
        <p:nvSpPr>
          <p:cNvPr id="227" name="Google Shape;227;p11"/>
          <p:cNvSpPr txBox="1"/>
          <p:nvPr/>
        </p:nvSpPr>
        <p:spPr>
          <a:xfrm>
            <a:off x="536575" y="2138362"/>
            <a:ext cx="8102600" cy="409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None/>
            </a:pPr>
            <a:r>
              <a:rPr b="1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Secondary Sources: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A book or article that discusses the text you are discussing.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A book or article that discusses a theory related to the argument you are making.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A book or article that discusses the social and historical context of the text you are discussing.</a:t>
            </a:r>
            <a:endParaRPr b="0" i="0" sz="18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t/>
            </a:r>
            <a:endParaRPr b="0" i="0" sz="2000" u="none">
              <a:solidFill>
                <a:srgbClr val="0070C0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Belleza"/>
              <a:buNone/>
            </a:pPr>
            <a:r>
              <a:rPr b="0" i="0" lang="en-US" sz="2000" u="none">
                <a:solidFill>
                  <a:srgbClr val="0070C0"/>
                </a:solidFill>
                <a:latin typeface="Belleza"/>
                <a:ea typeface="Belleza"/>
                <a:cs typeface="Belleza"/>
                <a:sym typeface="Belleza"/>
              </a:rPr>
              <a:t>For example: In discussing Chaucer’s </a:t>
            </a:r>
            <a:r>
              <a:rPr b="0" i="1" lang="en-US" sz="2000" u="none">
                <a:solidFill>
                  <a:srgbClr val="0070C0"/>
                </a:solidFill>
                <a:latin typeface="Belleza"/>
                <a:ea typeface="Belleza"/>
                <a:cs typeface="Belleza"/>
                <a:sym typeface="Belleza"/>
              </a:rPr>
              <a:t>Pardoner’s Tale</a:t>
            </a:r>
            <a:r>
              <a:rPr b="0" i="0" lang="en-US" sz="2000" u="none">
                <a:solidFill>
                  <a:srgbClr val="0070C0"/>
                </a:solidFill>
                <a:latin typeface="Belleza"/>
                <a:ea typeface="Belleza"/>
                <a:cs typeface="Belleza"/>
                <a:sym typeface="Belleza"/>
              </a:rPr>
              <a:t>,</a:t>
            </a:r>
            <a:endParaRPr/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Belleza"/>
              <a:buNone/>
            </a:pPr>
            <a:r>
              <a:rPr b="0" i="0" lang="en-US" sz="2000" u="none">
                <a:solidFill>
                  <a:srgbClr val="0070C0"/>
                </a:solidFill>
                <a:latin typeface="Belleza"/>
                <a:ea typeface="Belleza"/>
                <a:cs typeface="Belleza"/>
                <a:sym typeface="Belleza"/>
              </a:rPr>
              <a:t> Lee Patterson argues that: “…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2" name="Google Shape;232;p12"/>
          <p:cNvGrpSpPr/>
          <p:nvPr/>
        </p:nvGrpSpPr>
        <p:grpSpPr>
          <a:xfrm>
            <a:off x="1128712" y="0"/>
            <a:ext cx="6773862" cy="2022475"/>
            <a:chOff x="0" y="0"/>
            <a:chExt cx="9144000" cy="2762588"/>
          </a:xfrm>
        </p:grpSpPr>
        <p:grpSp>
          <p:nvGrpSpPr>
            <p:cNvPr id="233" name="Google Shape;233;p12"/>
            <p:cNvGrpSpPr/>
            <p:nvPr/>
          </p:nvGrpSpPr>
          <p:grpSpPr>
            <a:xfrm>
              <a:off x="0" y="0"/>
              <a:ext cx="9144000" cy="2762588"/>
              <a:chOff x="0" y="2220850"/>
              <a:chExt cx="9144000" cy="2762588"/>
            </a:xfrm>
          </p:grpSpPr>
          <p:sp>
            <p:nvSpPr>
              <p:cNvPr id="234" name="Google Shape;234;p12"/>
              <p:cNvSpPr txBox="1"/>
              <p:nvPr/>
            </p:nvSpPr>
            <p:spPr>
              <a:xfrm>
                <a:off x="0" y="3193655"/>
                <a:ext cx="9144000" cy="1188335"/>
              </a:xfrm>
              <a:prstGeom prst="rect">
                <a:avLst/>
              </a:prstGeom>
              <a:solidFill>
                <a:srgbClr val="F28B16"/>
              </a:solidFill>
              <a:ln cap="flat" cmpd="sng" w="9525">
                <a:solidFill>
                  <a:srgbClr val="9FD62E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63500" dir="5400000" dist="23000">
                  <a:srgbClr val="808080">
                    <a:alpha val="3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pic>
            <p:nvPicPr>
              <p:cNvPr descr="High-Rez-OWL-Logo.png" id="235" name="Google Shape;235;p12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0" y="2220850"/>
                <a:ext cx="4285297" cy="276258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236" name="Google Shape;236;p12"/>
            <p:cNvSpPr txBox="1"/>
            <p:nvPr/>
          </p:nvSpPr>
          <p:spPr>
            <a:xfrm>
              <a:off x="4032807" y="999226"/>
              <a:ext cx="5111193" cy="11354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Book Antiqua"/>
                <a:buNone/>
              </a:pPr>
              <a:r>
                <a:rPr b="0" i="0" lang="en-US" sz="24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How do I Find</a:t>
              </a:r>
              <a:endParaRPr/>
            </a:p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Book Antiqua"/>
                <a:buNone/>
              </a:pPr>
              <a:r>
                <a:rPr b="0" i="0" lang="en-US" sz="24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Secondary Sources?</a:t>
              </a:r>
              <a:endParaRPr/>
            </a:p>
          </p:txBody>
        </p:sp>
      </p:grpSp>
      <p:sp>
        <p:nvSpPr>
          <p:cNvPr id="237" name="Google Shape;237;p12"/>
          <p:cNvSpPr txBox="1"/>
          <p:nvPr/>
        </p:nvSpPr>
        <p:spPr>
          <a:xfrm>
            <a:off x="646112" y="2074862"/>
            <a:ext cx="7929562" cy="258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elleza"/>
              <a:buNone/>
            </a:pPr>
            <a:r>
              <a:rPr b="1" i="0" lang="en-US" sz="18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You might consult: 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Academic Databases</a:t>
            </a:r>
            <a:endParaRPr/>
          </a:p>
          <a:p>
            <a:pPr indent="-11430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1" lang="en-US" sz="1800" u="none" cap="none" strike="noStrik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EX: The MLA International Bibliography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The Dictionary of Literary Biography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Discipline-specific sources:</a:t>
            </a:r>
            <a:endParaRPr b="0" i="1" sz="18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1430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b="0" i="1" lang="en-US" sz="1800" u="none" cap="none" strike="noStrik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EX: America: History and Life for American Literature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Other search engines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A bibliography that is part of your text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Your instructor</a:t>
            </a:r>
            <a:endParaRPr/>
          </a:p>
        </p:txBody>
      </p:sp>
      <p:pic>
        <p:nvPicPr>
          <p:cNvPr id="238" name="Google Shape;238;p12"/>
          <p:cNvPicPr preferRelativeResize="0"/>
          <p:nvPr/>
        </p:nvPicPr>
        <p:blipFill rotWithShape="1">
          <a:blip r:embed="rId4">
            <a:alphaModFix/>
          </a:blip>
          <a:srcRect b="48823" l="13929" r="15288" t="21566"/>
          <a:stretch/>
        </p:blipFill>
        <p:spPr>
          <a:xfrm>
            <a:off x="0" y="4791075"/>
            <a:ext cx="9144000" cy="2066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3" name="Google Shape;243;p13"/>
          <p:cNvGrpSpPr/>
          <p:nvPr/>
        </p:nvGrpSpPr>
        <p:grpSpPr>
          <a:xfrm>
            <a:off x="1128712" y="0"/>
            <a:ext cx="6773862" cy="2022475"/>
            <a:chOff x="0" y="0"/>
            <a:chExt cx="9144000" cy="2762588"/>
          </a:xfrm>
        </p:grpSpPr>
        <p:grpSp>
          <p:nvGrpSpPr>
            <p:cNvPr id="244" name="Google Shape;244;p13"/>
            <p:cNvGrpSpPr/>
            <p:nvPr/>
          </p:nvGrpSpPr>
          <p:grpSpPr>
            <a:xfrm>
              <a:off x="0" y="0"/>
              <a:ext cx="9144000" cy="2762588"/>
              <a:chOff x="0" y="2220850"/>
              <a:chExt cx="9144000" cy="2762588"/>
            </a:xfrm>
          </p:grpSpPr>
          <p:sp>
            <p:nvSpPr>
              <p:cNvPr id="245" name="Google Shape;245;p13"/>
              <p:cNvSpPr txBox="1"/>
              <p:nvPr/>
            </p:nvSpPr>
            <p:spPr>
              <a:xfrm>
                <a:off x="0" y="3193655"/>
                <a:ext cx="9144000" cy="1188335"/>
              </a:xfrm>
              <a:prstGeom prst="rect">
                <a:avLst/>
              </a:prstGeom>
              <a:solidFill>
                <a:srgbClr val="F28B16"/>
              </a:solidFill>
              <a:ln cap="flat" cmpd="sng" w="9525">
                <a:solidFill>
                  <a:srgbClr val="9FD62E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63500" dir="5400000" dist="23000">
                  <a:srgbClr val="808080">
                    <a:alpha val="3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pic>
            <p:nvPicPr>
              <p:cNvPr descr="High-Rez-OWL-Logo.png" id="246" name="Google Shape;246;p13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0" y="2220850"/>
                <a:ext cx="4285297" cy="276258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247" name="Google Shape;247;p13"/>
            <p:cNvSpPr txBox="1"/>
            <p:nvPr/>
          </p:nvSpPr>
          <p:spPr>
            <a:xfrm>
              <a:off x="4032807" y="999226"/>
              <a:ext cx="5111193" cy="11354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Book Antiqua"/>
                <a:buNone/>
              </a:pPr>
              <a:r>
                <a:rPr b="0" i="0" lang="en-US" sz="24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Integrating</a:t>
              </a:r>
              <a:endParaRPr/>
            </a:p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Book Antiqua"/>
                <a:buNone/>
              </a:pPr>
              <a:r>
                <a:rPr b="0" i="0" lang="en-US" sz="24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Secondary Source</a:t>
              </a:r>
              <a:endParaRPr/>
            </a:p>
          </p:txBody>
        </p:sp>
      </p:grpSp>
      <p:sp>
        <p:nvSpPr>
          <p:cNvPr id="248" name="Google Shape;248;p13"/>
          <p:cNvSpPr txBox="1"/>
          <p:nvPr/>
        </p:nvSpPr>
        <p:spPr>
          <a:xfrm>
            <a:off x="1128712" y="2216150"/>
            <a:ext cx="6999287" cy="34782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When you use secondary sources, be sure to </a:t>
            </a:r>
            <a:r>
              <a:rPr b="1" i="0" lang="en-US" sz="2000" u="none">
                <a:solidFill>
                  <a:srgbClr val="0070C0"/>
                </a:solidFill>
                <a:latin typeface="Belleza"/>
                <a:ea typeface="Belleza"/>
                <a:cs typeface="Belleza"/>
                <a:sym typeface="Belleza"/>
              </a:rPr>
              <a:t>show how they relate to your thesis</a:t>
            </a: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</a:t>
            </a:r>
            <a:r>
              <a:rPr b="1" i="0" lang="en-US" sz="2000" u="none">
                <a:solidFill>
                  <a:srgbClr val="0070C0"/>
                </a:solidFill>
                <a:latin typeface="Belleza"/>
                <a:ea typeface="Belleza"/>
                <a:cs typeface="Belleza"/>
                <a:sym typeface="Belleza"/>
              </a:rPr>
              <a:t>Don’t overuse </a:t>
            </a: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any one secondary source, or for that matter, secondary sources in general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</a:t>
            </a:r>
            <a:r>
              <a:rPr b="1" i="0" lang="en-US" sz="2000" u="none">
                <a:solidFill>
                  <a:srgbClr val="0070C0"/>
                </a:solidFill>
                <a:latin typeface="Belleza"/>
                <a:ea typeface="Belleza"/>
                <a:cs typeface="Belleza"/>
                <a:sym typeface="Belleza"/>
              </a:rPr>
              <a:t>Remember that this is your paper</a:t>
            </a: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, your argument—the secondary sources are just helping you out.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</a:t>
            </a:r>
            <a:r>
              <a:rPr b="1" i="0" lang="en-US" sz="2000" u="sng">
                <a:solidFill>
                  <a:srgbClr val="0070C0"/>
                </a:solidFill>
                <a:latin typeface="Belleza"/>
                <a:ea typeface="Belleza"/>
                <a:cs typeface="Belleza"/>
                <a:sym typeface="Belleza"/>
              </a:rPr>
              <a:t>Never, never, never plagiarize</a:t>
            </a: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. See the OWL handout on plagiarism for more information.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3" name="Google Shape;253;p14"/>
          <p:cNvGrpSpPr/>
          <p:nvPr/>
        </p:nvGrpSpPr>
        <p:grpSpPr>
          <a:xfrm>
            <a:off x="1128712" y="0"/>
            <a:ext cx="6773862" cy="2022475"/>
            <a:chOff x="0" y="0"/>
            <a:chExt cx="9144000" cy="2762588"/>
          </a:xfrm>
        </p:grpSpPr>
        <p:grpSp>
          <p:nvGrpSpPr>
            <p:cNvPr id="254" name="Google Shape;254;p14"/>
            <p:cNvGrpSpPr/>
            <p:nvPr/>
          </p:nvGrpSpPr>
          <p:grpSpPr>
            <a:xfrm>
              <a:off x="0" y="0"/>
              <a:ext cx="9144000" cy="2762588"/>
              <a:chOff x="0" y="2220850"/>
              <a:chExt cx="9144000" cy="2762588"/>
            </a:xfrm>
          </p:grpSpPr>
          <p:sp>
            <p:nvSpPr>
              <p:cNvPr id="255" name="Google Shape;255;p14"/>
              <p:cNvSpPr txBox="1"/>
              <p:nvPr/>
            </p:nvSpPr>
            <p:spPr>
              <a:xfrm>
                <a:off x="0" y="3193655"/>
                <a:ext cx="9144000" cy="1188335"/>
              </a:xfrm>
              <a:prstGeom prst="rect">
                <a:avLst/>
              </a:prstGeom>
              <a:solidFill>
                <a:srgbClr val="F28B16"/>
              </a:solidFill>
              <a:ln cap="flat" cmpd="sng" w="9525">
                <a:solidFill>
                  <a:srgbClr val="9FD62E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63500" dir="5400000" dist="23000">
                  <a:srgbClr val="808080">
                    <a:alpha val="3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pic>
            <p:nvPicPr>
              <p:cNvPr descr="High-Rez-OWL-Logo.png" id="256" name="Google Shape;256;p1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0" y="2220850"/>
                <a:ext cx="4285297" cy="276258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257" name="Google Shape;257;p14"/>
            <p:cNvSpPr txBox="1"/>
            <p:nvPr/>
          </p:nvSpPr>
          <p:spPr>
            <a:xfrm>
              <a:off x="4032807" y="999226"/>
              <a:ext cx="5111193" cy="11354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Book Antiqua"/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Book Antiqua"/>
                <a:buNone/>
              </a:pPr>
              <a:r>
                <a:rPr b="0" i="0" lang="en-US" sz="24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Recap: Literary Analysis</a:t>
              </a:r>
              <a:endParaRPr/>
            </a:p>
          </p:txBody>
        </p:sp>
      </p:grpSp>
      <p:sp>
        <p:nvSpPr>
          <p:cNvPr id="258" name="Google Shape;258;p14"/>
          <p:cNvSpPr txBox="1"/>
          <p:nvPr/>
        </p:nvSpPr>
        <p:spPr>
          <a:xfrm>
            <a:off x="434975" y="2468562"/>
            <a:ext cx="6773862" cy="3754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None/>
            </a:pPr>
            <a:r>
              <a:rPr b="1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When writing a literary analysis: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Be familiar with literary terms.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Analyze specific items.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Make an a argument.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Make appropriate use of secondary sources.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Consult instructors and tutors for help when needed.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</p:txBody>
      </p:sp>
      <p:pic>
        <p:nvPicPr>
          <p:cNvPr descr="C:\Users\Arielle\AppData\Local\Microsoft\Windows\Temporary Internet Files\Content.IE5\1ASONVVG\MP900341542[1].jpg" id="259" name="Google Shape;25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170487" y="2043112"/>
            <a:ext cx="3657600" cy="2609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4" name="Google Shape;264;p15"/>
          <p:cNvGrpSpPr/>
          <p:nvPr/>
        </p:nvGrpSpPr>
        <p:grpSpPr>
          <a:xfrm>
            <a:off x="1128712" y="0"/>
            <a:ext cx="6773862" cy="2022475"/>
            <a:chOff x="0" y="0"/>
            <a:chExt cx="9144000" cy="2762588"/>
          </a:xfrm>
        </p:grpSpPr>
        <p:grpSp>
          <p:nvGrpSpPr>
            <p:cNvPr id="265" name="Google Shape;265;p15"/>
            <p:cNvGrpSpPr/>
            <p:nvPr/>
          </p:nvGrpSpPr>
          <p:grpSpPr>
            <a:xfrm>
              <a:off x="0" y="0"/>
              <a:ext cx="9144000" cy="2762588"/>
              <a:chOff x="0" y="2220850"/>
              <a:chExt cx="9144000" cy="2762588"/>
            </a:xfrm>
          </p:grpSpPr>
          <p:sp>
            <p:nvSpPr>
              <p:cNvPr id="266" name="Google Shape;266;p15"/>
              <p:cNvSpPr txBox="1"/>
              <p:nvPr/>
            </p:nvSpPr>
            <p:spPr>
              <a:xfrm>
                <a:off x="0" y="3193655"/>
                <a:ext cx="9144000" cy="1188335"/>
              </a:xfrm>
              <a:prstGeom prst="rect">
                <a:avLst/>
              </a:prstGeom>
              <a:solidFill>
                <a:srgbClr val="F28B16"/>
              </a:solidFill>
              <a:ln cap="flat" cmpd="sng" w="9525">
                <a:solidFill>
                  <a:srgbClr val="9FD62E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63500" dir="5400000" dist="23000">
                  <a:srgbClr val="808080">
                    <a:alpha val="3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pic>
            <p:nvPicPr>
              <p:cNvPr descr="High-Rez-OWL-Logo.png" id="267" name="Google Shape;267;p15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0" y="2220850"/>
                <a:ext cx="4285297" cy="276258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268" name="Google Shape;268;p15"/>
            <p:cNvSpPr txBox="1"/>
            <p:nvPr/>
          </p:nvSpPr>
          <p:spPr>
            <a:xfrm>
              <a:off x="4032807" y="1251558"/>
              <a:ext cx="5111193" cy="6308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Book Antiqua"/>
                <a:buNone/>
              </a:pPr>
              <a:r>
                <a:rPr b="0" i="0" lang="en-US" sz="24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How Can I Learn More?</a:t>
              </a:r>
              <a:endParaRPr/>
            </a:p>
          </p:txBody>
        </p:sp>
      </p:grpSp>
      <p:sp>
        <p:nvSpPr>
          <p:cNvPr id="269" name="Google Shape;269;p15"/>
          <p:cNvSpPr txBox="1"/>
          <p:nvPr/>
        </p:nvSpPr>
        <p:spPr>
          <a:xfrm>
            <a:off x="498475" y="2224087"/>
            <a:ext cx="6218237" cy="2862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None/>
            </a:pPr>
            <a:r>
              <a:rPr b="1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Check your library for: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</a:t>
            </a: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Various handbooks of literary terms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Numerous introductions to literary criticism and theory, widely available.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None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	</a:t>
            </a:r>
            <a:r>
              <a:rPr b="0" i="0" lang="en-US" sz="2000" u="none">
                <a:solidFill>
                  <a:srgbClr val="0070C0"/>
                </a:solidFill>
                <a:latin typeface="Belleza"/>
                <a:ea typeface="Belleza"/>
                <a:cs typeface="Belleza"/>
                <a:sym typeface="Belleza"/>
              </a:rPr>
              <a:t>Example: </a:t>
            </a:r>
            <a:r>
              <a:rPr b="0" i="1" lang="en-US" sz="2000" u="none">
                <a:solidFill>
                  <a:srgbClr val="0070C0"/>
                </a:solidFill>
                <a:latin typeface="Belleza"/>
                <a:ea typeface="Belleza"/>
                <a:cs typeface="Belleza"/>
                <a:sym typeface="Belleza"/>
              </a:rPr>
              <a:t>A Handbook to Literature, 	</a:t>
            </a:r>
            <a:r>
              <a:rPr b="0" i="0" lang="en-US" sz="2000" u="none">
                <a:solidFill>
                  <a:srgbClr val="0070C0"/>
                </a:solidFill>
                <a:latin typeface="Belleza"/>
                <a:ea typeface="Belleza"/>
                <a:cs typeface="Belleza"/>
                <a:sym typeface="Belleza"/>
              </a:rPr>
              <a:t>Harmon/Holman</a:t>
            </a:r>
            <a:endParaRPr/>
          </a:p>
        </p:txBody>
      </p:sp>
      <p:pic>
        <p:nvPicPr>
          <p:cNvPr descr="http://ecx.images-amazon.com/images/I/51OvVta-zTL._SY300_.jpg" id="270" name="Google Shape;270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16712" y="3305175"/>
            <a:ext cx="2138362" cy="3206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oogle Shape;98;p2"/>
          <p:cNvGrpSpPr/>
          <p:nvPr/>
        </p:nvGrpSpPr>
        <p:grpSpPr>
          <a:xfrm>
            <a:off x="1128712" y="0"/>
            <a:ext cx="6819900" cy="2022475"/>
            <a:chOff x="0" y="0"/>
            <a:chExt cx="9207855" cy="2762588"/>
          </a:xfrm>
        </p:grpSpPr>
        <p:grpSp>
          <p:nvGrpSpPr>
            <p:cNvPr id="99" name="Google Shape;99;p2"/>
            <p:cNvGrpSpPr/>
            <p:nvPr/>
          </p:nvGrpSpPr>
          <p:grpSpPr>
            <a:xfrm>
              <a:off x="0" y="0"/>
              <a:ext cx="9144000" cy="2762588"/>
              <a:chOff x="0" y="2220850"/>
              <a:chExt cx="9144000" cy="2762588"/>
            </a:xfrm>
          </p:grpSpPr>
          <p:sp>
            <p:nvSpPr>
              <p:cNvPr id="100" name="Google Shape;100;p2"/>
              <p:cNvSpPr txBox="1"/>
              <p:nvPr/>
            </p:nvSpPr>
            <p:spPr>
              <a:xfrm>
                <a:off x="0" y="3193655"/>
                <a:ext cx="9144000" cy="1188335"/>
              </a:xfrm>
              <a:prstGeom prst="rect">
                <a:avLst/>
              </a:prstGeom>
              <a:solidFill>
                <a:srgbClr val="F28B16"/>
              </a:solidFill>
              <a:ln cap="flat" cmpd="sng" w="9525">
                <a:solidFill>
                  <a:srgbClr val="9FD62E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63500" dir="5400000" dist="23000">
                  <a:srgbClr val="808080">
                    <a:alpha val="3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pic>
            <p:nvPicPr>
              <p:cNvPr descr="High-Rez-OWL-Logo.png" id="101" name="Google Shape;101;p2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0" y="2220850"/>
                <a:ext cx="4285297" cy="276258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02" name="Google Shape;102;p2"/>
            <p:cNvSpPr txBox="1"/>
            <p:nvPr/>
          </p:nvSpPr>
          <p:spPr>
            <a:xfrm>
              <a:off x="4096662" y="1343914"/>
              <a:ext cx="5111193" cy="6308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Book Antiqua"/>
                <a:buNone/>
              </a:pPr>
              <a:r>
                <a:rPr b="0" i="0" lang="en-US" sz="24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What is Literary Analysis?</a:t>
              </a:r>
              <a:endParaRPr/>
            </a:p>
          </p:txBody>
        </p:sp>
      </p:grpSp>
      <p:sp>
        <p:nvSpPr>
          <p:cNvPr id="103" name="Google Shape;103;p2"/>
          <p:cNvSpPr txBox="1"/>
          <p:nvPr/>
        </p:nvSpPr>
        <p:spPr>
          <a:xfrm>
            <a:off x="1128712" y="2216150"/>
            <a:ext cx="6773862" cy="3448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None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It’s </a:t>
            </a:r>
            <a:r>
              <a:rPr b="1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literary</a:t>
            </a: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None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It’s an </a:t>
            </a:r>
            <a:r>
              <a:rPr b="1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analysis</a:t>
            </a: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None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It’s—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None/>
            </a:pPr>
            <a:r>
              <a:rPr b="1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An Argument!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None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It may also involve </a:t>
            </a:r>
            <a:r>
              <a:rPr b="1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research</a:t>
            </a: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on and analysis of secondary sources.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5" name="Google Shape;275;p16"/>
          <p:cNvGrpSpPr/>
          <p:nvPr/>
        </p:nvGrpSpPr>
        <p:grpSpPr>
          <a:xfrm>
            <a:off x="1128712" y="0"/>
            <a:ext cx="6773862" cy="2022475"/>
            <a:chOff x="0" y="0"/>
            <a:chExt cx="9144000" cy="2762588"/>
          </a:xfrm>
        </p:grpSpPr>
        <p:grpSp>
          <p:nvGrpSpPr>
            <p:cNvPr id="276" name="Google Shape;276;p16"/>
            <p:cNvGrpSpPr/>
            <p:nvPr/>
          </p:nvGrpSpPr>
          <p:grpSpPr>
            <a:xfrm>
              <a:off x="0" y="0"/>
              <a:ext cx="9144000" cy="2762588"/>
              <a:chOff x="0" y="2220850"/>
              <a:chExt cx="9144000" cy="2762588"/>
            </a:xfrm>
          </p:grpSpPr>
          <p:sp>
            <p:nvSpPr>
              <p:cNvPr id="277" name="Google Shape;277;p16"/>
              <p:cNvSpPr txBox="1"/>
              <p:nvPr/>
            </p:nvSpPr>
            <p:spPr>
              <a:xfrm>
                <a:off x="0" y="3193655"/>
                <a:ext cx="9144000" cy="1188335"/>
              </a:xfrm>
              <a:prstGeom prst="rect">
                <a:avLst/>
              </a:prstGeom>
              <a:solidFill>
                <a:srgbClr val="F28B16"/>
              </a:solidFill>
              <a:ln cap="flat" cmpd="sng" w="9525">
                <a:solidFill>
                  <a:srgbClr val="9FD62E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63500" dir="5400000" dist="23000">
                  <a:srgbClr val="808080">
                    <a:alpha val="3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pic>
            <p:nvPicPr>
              <p:cNvPr descr="High-Rez-OWL-Logo.png" id="278" name="Google Shape;278;p16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0" y="2220850"/>
                <a:ext cx="4285297" cy="276258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279" name="Google Shape;279;p16"/>
            <p:cNvSpPr txBox="1"/>
            <p:nvPr/>
          </p:nvSpPr>
          <p:spPr>
            <a:xfrm>
              <a:off x="4451683" y="999226"/>
              <a:ext cx="4692316" cy="11354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Book Antiqua"/>
                <a:buNone/>
              </a:pPr>
              <a:r>
                <a:rPr b="0" i="0" lang="en-US" sz="24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Where to Go </a:t>
              </a:r>
              <a:endParaRPr/>
            </a:p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Book Antiqua"/>
                <a:buNone/>
              </a:pPr>
              <a:r>
                <a:rPr b="0" i="0" lang="en-US" sz="24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for More Help</a:t>
              </a:r>
              <a:endParaRPr/>
            </a:p>
          </p:txBody>
        </p:sp>
      </p:grpSp>
      <p:sp>
        <p:nvSpPr>
          <p:cNvPr id="280" name="Google Shape;280;p16"/>
          <p:cNvSpPr txBox="1"/>
          <p:nvPr/>
        </p:nvSpPr>
        <p:spPr>
          <a:xfrm>
            <a:off x="1128712" y="2216150"/>
            <a:ext cx="7154862" cy="1939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None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Purdue University Writing Lab, Heavilon 226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None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Check our web site: </a:t>
            </a:r>
            <a:r>
              <a:rPr b="0" i="0" lang="en-US" sz="2000" u="sng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  <a:hlinkClick r:id="rId4"/>
              </a:rPr>
              <a:t>http://owl.english.purdue.edu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None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Email brief questions to OWL Mail: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rPr b="0" i="0" lang="en-US" sz="2000" u="sng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  <a:hlinkClick r:id="rId5"/>
              </a:rPr>
              <a:t>https://owl.english.purdue.edu/contact/owlmailtutors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5" name="Google Shape;285;p17"/>
          <p:cNvGrpSpPr/>
          <p:nvPr/>
        </p:nvGrpSpPr>
        <p:grpSpPr>
          <a:xfrm>
            <a:off x="0" y="0"/>
            <a:ext cx="9144000" cy="2762250"/>
            <a:chOff x="0" y="2220850"/>
            <a:chExt cx="9144000" cy="2762588"/>
          </a:xfrm>
        </p:grpSpPr>
        <p:sp>
          <p:nvSpPr>
            <p:cNvPr id="286" name="Google Shape;286;p17"/>
            <p:cNvSpPr txBox="1"/>
            <p:nvPr/>
          </p:nvSpPr>
          <p:spPr>
            <a:xfrm>
              <a:off x="0" y="3193655"/>
              <a:ext cx="9144000" cy="1188335"/>
            </a:xfrm>
            <a:prstGeom prst="rect">
              <a:avLst/>
            </a:prstGeom>
            <a:solidFill>
              <a:srgbClr val="F28B16"/>
            </a:solidFill>
            <a:ln cap="flat" cmpd="sng" w="9525">
              <a:solidFill>
                <a:srgbClr val="9FD62E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3500" dir="5400000" dist="23000">
                <a:srgbClr val="80808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pic>
          <p:nvPicPr>
            <p:cNvPr descr="High-Rez-OWL-Logo.png" id="287" name="Google Shape;287;p1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0" y="2220850"/>
              <a:ext cx="4285297" cy="276258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88" name="Google Shape;288;p17"/>
          <p:cNvSpPr txBox="1"/>
          <p:nvPr/>
        </p:nvSpPr>
        <p:spPr>
          <a:xfrm>
            <a:off x="4284662" y="1236662"/>
            <a:ext cx="4859337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ok Antiqua"/>
              <a:buNone/>
            </a:pPr>
            <a:r>
              <a:rPr b="0" i="0" lang="en-US" sz="3600" u="non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rPr>
              <a:t>The End</a:t>
            </a:r>
            <a:endParaRPr/>
          </a:p>
        </p:txBody>
      </p:sp>
      <p:sp>
        <p:nvSpPr>
          <p:cNvPr id="289" name="Google Shape;289;p17"/>
          <p:cNvSpPr txBox="1"/>
          <p:nvPr/>
        </p:nvSpPr>
        <p:spPr>
          <a:xfrm>
            <a:off x="2038350" y="2762250"/>
            <a:ext cx="5868987" cy="908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Book Antiqua"/>
              <a:buNone/>
            </a:pPr>
            <a:r>
              <a:rPr b="0" i="0" lang="en-US" sz="1900" u="non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rPr>
              <a:t>WRITING A LITERARY ANALYSIS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Book Antiqua"/>
              <a:buNone/>
            </a:pPr>
            <a:r>
              <a:rPr b="0" i="0" lang="en-US" sz="1900" u="non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rPr>
              <a:t>BRIAN YOTHERS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Book Antiqua"/>
              <a:buNone/>
            </a:pPr>
            <a:r>
              <a:rPr b="0" i="0" lang="en-US" sz="1500" u="non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rPr>
              <a:t>Brought to you in cooperation with the Purdue Online Writing Lab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Google Shape;108;p3"/>
          <p:cNvGrpSpPr/>
          <p:nvPr/>
        </p:nvGrpSpPr>
        <p:grpSpPr>
          <a:xfrm>
            <a:off x="1128712" y="0"/>
            <a:ext cx="6773862" cy="2022475"/>
            <a:chOff x="0" y="0"/>
            <a:chExt cx="9144000" cy="2762588"/>
          </a:xfrm>
        </p:grpSpPr>
        <p:grpSp>
          <p:nvGrpSpPr>
            <p:cNvPr id="109" name="Google Shape;109;p3"/>
            <p:cNvGrpSpPr/>
            <p:nvPr/>
          </p:nvGrpSpPr>
          <p:grpSpPr>
            <a:xfrm>
              <a:off x="0" y="0"/>
              <a:ext cx="9144000" cy="2762588"/>
              <a:chOff x="0" y="2220850"/>
              <a:chExt cx="9144000" cy="2762588"/>
            </a:xfrm>
          </p:grpSpPr>
          <p:sp>
            <p:nvSpPr>
              <p:cNvPr id="110" name="Google Shape;110;p3"/>
              <p:cNvSpPr txBox="1"/>
              <p:nvPr/>
            </p:nvSpPr>
            <p:spPr>
              <a:xfrm>
                <a:off x="0" y="3193655"/>
                <a:ext cx="9144000" cy="1188335"/>
              </a:xfrm>
              <a:prstGeom prst="rect">
                <a:avLst/>
              </a:prstGeom>
              <a:solidFill>
                <a:srgbClr val="F28B16"/>
              </a:solidFill>
              <a:ln cap="flat" cmpd="sng" w="9525">
                <a:solidFill>
                  <a:srgbClr val="9FD62E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63500" dir="5400000" dist="23000">
                  <a:srgbClr val="808080">
                    <a:alpha val="3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pic>
            <p:nvPicPr>
              <p:cNvPr descr="High-Rez-OWL-Logo.png" id="111" name="Google Shape;111;p3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0" y="2220850"/>
                <a:ext cx="4285297" cy="276258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12" name="Google Shape;112;p3"/>
            <p:cNvSpPr txBox="1"/>
            <p:nvPr/>
          </p:nvSpPr>
          <p:spPr>
            <a:xfrm>
              <a:off x="4032807" y="999226"/>
              <a:ext cx="5111193" cy="11354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Book Antiqua"/>
                <a:buNone/>
              </a:pPr>
              <a:r>
                <a:rPr b="0" i="0" lang="en-US" sz="24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Important Literary Concepts</a:t>
              </a:r>
              <a:endParaRPr/>
            </a:p>
          </p:txBody>
        </p:sp>
      </p:grpSp>
      <p:sp>
        <p:nvSpPr>
          <p:cNvPr id="113" name="Google Shape;113;p3"/>
          <p:cNvSpPr txBox="1"/>
          <p:nvPr/>
        </p:nvSpPr>
        <p:spPr>
          <a:xfrm>
            <a:off x="1051896" y="2216615"/>
            <a:ext cx="6773057" cy="3477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The Basics: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242888" lvl="0" marL="466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Plot</a:t>
            </a:r>
            <a:endParaRPr/>
          </a:p>
          <a:p>
            <a:pPr indent="-242888" lvl="1" marL="466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Setting</a:t>
            </a:r>
            <a:endParaRPr/>
          </a:p>
          <a:p>
            <a:pPr indent="-242888" lvl="1" marL="466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Narration/point of view</a:t>
            </a:r>
            <a:endParaRPr/>
          </a:p>
          <a:p>
            <a:pPr indent="-242888" lvl="1" marL="466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Characterization</a:t>
            </a:r>
            <a:endParaRPr/>
          </a:p>
          <a:p>
            <a:pPr indent="-242888" lvl="1" marL="466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Symbol </a:t>
            </a:r>
            <a:endParaRPr/>
          </a:p>
          <a:p>
            <a:pPr indent="-242888" lvl="1" marL="466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Metaphor</a:t>
            </a:r>
            <a:endParaRPr/>
          </a:p>
          <a:p>
            <a:pPr indent="-242888" lvl="1" marL="466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Genre</a:t>
            </a:r>
            <a:endParaRPr/>
          </a:p>
          <a:p>
            <a:pPr indent="-242888" lvl="1" marL="466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Irony/ambiguity</a:t>
            </a:r>
            <a:endParaRPr/>
          </a:p>
          <a:p>
            <a:pPr indent="-115888" lvl="1" marL="466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15887" lvl="1" marL="79692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</p:txBody>
      </p:sp>
      <p:sp>
        <p:nvSpPr>
          <p:cNvPr id="114" name="Google Shape;114;p3"/>
          <p:cNvSpPr txBox="1"/>
          <p:nvPr/>
        </p:nvSpPr>
        <p:spPr>
          <a:xfrm>
            <a:off x="4202775" y="2240825"/>
            <a:ext cx="3635700" cy="34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None/>
            </a:pPr>
            <a:r>
              <a:rPr b="1"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Other Key Concepts:</a:t>
            </a:r>
            <a:endParaRPr>
              <a:solidFill>
                <a:schemeClr val="dk1"/>
              </a:solidFill>
            </a:endParaRPr>
          </a:p>
          <a:p>
            <a:pPr indent="-242887" lvl="0" marL="796925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t/>
            </a:r>
            <a:endParaRPr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242887" lvl="0" marL="9080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Historical context</a:t>
            </a:r>
            <a:endParaRPr>
              <a:solidFill>
                <a:schemeClr val="dk1"/>
              </a:solidFill>
            </a:endParaRPr>
          </a:p>
          <a:p>
            <a:pPr indent="-242887" lvl="0" marL="9080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Social, political, economic contexts</a:t>
            </a:r>
            <a:endParaRPr>
              <a:solidFill>
                <a:schemeClr val="dk1"/>
              </a:solidFill>
            </a:endParaRPr>
          </a:p>
          <a:p>
            <a:pPr indent="-242887" lvl="0" marL="9080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Ideology</a:t>
            </a:r>
            <a:endParaRPr>
              <a:solidFill>
                <a:schemeClr val="dk1"/>
              </a:solidFill>
            </a:endParaRPr>
          </a:p>
          <a:p>
            <a:pPr indent="-242887" lvl="0" marL="9080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Multiple voices</a:t>
            </a:r>
            <a:endParaRPr>
              <a:solidFill>
                <a:schemeClr val="dk1"/>
              </a:solidFill>
            </a:endParaRPr>
          </a:p>
          <a:p>
            <a:pPr indent="-242887" lvl="0" marL="9080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Various critical orientations</a:t>
            </a:r>
            <a:endParaRPr>
              <a:solidFill>
                <a:schemeClr val="dk1"/>
              </a:solidFill>
            </a:endParaRPr>
          </a:p>
          <a:p>
            <a:pPr indent="-242887" lvl="0" marL="9080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Literary theory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oogle Shape;119;p4"/>
          <p:cNvGrpSpPr/>
          <p:nvPr/>
        </p:nvGrpSpPr>
        <p:grpSpPr>
          <a:xfrm>
            <a:off x="1128712" y="0"/>
            <a:ext cx="6773862" cy="2022475"/>
            <a:chOff x="0" y="0"/>
            <a:chExt cx="9144000" cy="2762588"/>
          </a:xfrm>
        </p:grpSpPr>
        <p:grpSp>
          <p:nvGrpSpPr>
            <p:cNvPr id="120" name="Google Shape;120;p4"/>
            <p:cNvGrpSpPr/>
            <p:nvPr/>
          </p:nvGrpSpPr>
          <p:grpSpPr>
            <a:xfrm>
              <a:off x="0" y="0"/>
              <a:ext cx="9144000" cy="2762588"/>
              <a:chOff x="0" y="2220850"/>
              <a:chExt cx="9144000" cy="2762588"/>
            </a:xfrm>
          </p:grpSpPr>
          <p:sp>
            <p:nvSpPr>
              <p:cNvPr id="121" name="Google Shape;121;p4"/>
              <p:cNvSpPr txBox="1"/>
              <p:nvPr/>
            </p:nvSpPr>
            <p:spPr>
              <a:xfrm>
                <a:off x="0" y="3193655"/>
                <a:ext cx="9144000" cy="1188335"/>
              </a:xfrm>
              <a:prstGeom prst="rect">
                <a:avLst/>
              </a:prstGeom>
              <a:solidFill>
                <a:srgbClr val="F28B16"/>
              </a:solidFill>
              <a:ln cap="flat" cmpd="sng" w="9525">
                <a:solidFill>
                  <a:srgbClr val="9FD62E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63500" dir="5400000" dist="23000">
                  <a:srgbClr val="808080">
                    <a:alpha val="3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pic>
            <p:nvPicPr>
              <p:cNvPr descr="High-Rez-OWL-Logo.png" id="122" name="Google Shape;122;p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0" y="2220850"/>
                <a:ext cx="4285297" cy="276258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23" name="Google Shape;123;p4"/>
            <p:cNvSpPr txBox="1"/>
            <p:nvPr/>
          </p:nvSpPr>
          <p:spPr>
            <a:xfrm>
              <a:off x="4032807" y="1251558"/>
              <a:ext cx="5111193" cy="6308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Book Antiqua"/>
                <a:buNone/>
              </a:pPr>
              <a:r>
                <a:rPr b="0" i="0" lang="en-US" sz="24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How is it “Literary”?</a:t>
              </a:r>
              <a:endParaRPr/>
            </a:p>
          </p:txBody>
        </p:sp>
      </p:grpSp>
      <p:sp>
        <p:nvSpPr>
          <p:cNvPr id="124" name="Google Shape;124;p4"/>
          <p:cNvSpPr txBox="1"/>
          <p:nvPr/>
        </p:nvSpPr>
        <p:spPr>
          <a:xfrm>
            <a:off x="1128712" y="2216150"/>
            <a:ext cx="6773862" cy="1939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None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Usually, a literary analysis will involve a </a:t>
            </a:r>
            <a:r>
              <a:rPr b="1" i="0" lang="en-US" sz="2000" u="none">
                <a:solidFill>
                  <a:srgbClr val="0070C0"/>
                </a:solidFill>
                <a:latin typeface="Belleza"/>
                <a:ea typeface="Belleza"/>
                <a:cs typeface="Belleza"/>
                <a:sym typeface="Belleza"/>
              </a:rPr>
              <a:t>discussion of a text as writing</a:t>
            </a: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, thus the term literary, which means “having to do with letters.”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None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This will involve the use of certain concepts that are very specifically associated with literature.</a:t>
            </a:r>
            <a:endParaRPr/>
          </a:p>
        </p:txBody>
      </p:sp>
      <p:sp>
        <p:nvSpPr>
          <p:cNvPr id="125" name="Google Shape;125;p4"/>
          <p:cNvSpPr/>
          <p:nvPr/>
        </p:nvSpPr>
        <p:spPr>
          <a:xfrm>
            <a:off x="1970690" y="4603528"/>
            <a:ext cx="6814522" cy="176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Belleza"/>
              <a:buNone/>
            </a:pPr>
            <a:r>
              <a:rPr b="1" i="0" lang="en-US" sz="5400" u="none" cap="none" strike="noStrike">
                <a:solidFill>
                  <a:schemeClr val="dk2"/>
                </a:solidFill>
                <a:latin typeface="Belleza"/>
                <a:ea typeface="Belleza"/>
                <a:cs typeface="Belleza"/>
                <a:sym typeface="Belleza"/>
              </a:rPr>
              <a:t>Metaphor?</a:t>
            </a:r>
            <a:endParaRPr/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Belleza"/>
              <a:buNone/>
            </a:pPr>
            <a:r>
              <a:rPr b="1" i="0" lang="en-US" sz="5400" u="none" cap="none" strike="noStrike">
                <a:solidFill>
                  <a:schemeClr val="dk2"/>
                </a:solidFill>
                <a:latin typeface="Belleza"/>
                <a:ea typeface="Belleza"/>
                <a:cs typeface="Belleza"/>
                <a:sym typeface="Belleza"/>
              </a:rPr>
              <a:t>Setting?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oogle Shape;130;p5"/>
          <p:cNvGrpSpPr/>
          <p:nvPr/>
        </p:nvGrpSpPr>
        <p:grpSpPr>
          <a:xfrm>
            <a:off x="1128712" y="0"/>
            <a:ext cx="6773862" cy="2022475"/>
            <a:chOff x="0" y="0"/>
            <a:chExt cx="9144000" cy="2762588"/>
          </a:xfrm>
        </p:grpSpPr>
        <p:grpSp>
          <p:nvGrpSpPr>
            <p:cNvPr id="131" name="Google Shape;131;p5"/>
            <p:cNvGrpSpPr/>
            <p:nvPr/>
          </p:nvGrpSpPr>
          <p:grpSpPr>
            <a:xfrm>
              <a:off x="0" y="0"/>
              <a:ext cx="9144000" cy="2762588"/>
              <a:chOff x="0" y="2220850"/>
              <a:chExt cx="9144000" cy="2762588"/>
            </a:xfrm>
          </p:grpSpPr>
          <p:sp>
            <p:nvSpPr>
              <p:cNvPr id="132" name="Google Shape;132;p5"/>
              <p:cNvSpPr txBox="1"/>
              <p:nvPr/>
            </p:nvSpPr>
            <p:spPr>
              <a:xfrm>
                <a:off x="0" y="3193655"/>
                <a:ext cx="9144000" cy="1188335"/>
              </a:xfrm>
              <a:prstGeom prst="rect">
                <a:avLst/>
              </a:prstGeom>
              <a:solidFill>
                <a:srgbClr val="F28B16"/>
              </a:solidFill>
              <a:ln cap="flat" cmpd="sng" w="9525">
                <a:solidFill>
                  <a:srgbClr val="9FD62E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63500" dir="5400000" dist="23000">
                  <a:srgbClr val="808080">
                    <a:alpha val="3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pic>
            <p:nvPicPr>
              <p:cNvPr descr="High-Rez-OWL-Logo.png" id="133" name="Google Shape;133;p5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0" y="2220850"/>
                <a:ext cx="4285297" cy="276258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34" name="Google Shape;134;p5"/>
            <p:cNvSpPr txBox="1"/>
            <p:nvPr/>
          </p:nvSpPr>
          <p:spPr>
            <a:xfrm>
              <a:off x="4032807" y="1251558"/>
              <a:ext cx="5111193" cy="6308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Book Antiqua"/>
                <a:buNone/>
              </a:pPr>
              <a:r>
                <a:rPr b="0" i="0" lang="en-US" sz="24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What is an Analysis?</a:t>
              </a:r>
              <a:endParaRPr/>
            </a:p>
          </p:txBody>
        </p:sp>
      </p:grpSp>
      <p:sp>
        <p:nvSpPr>
          <p:cNvPr id="135" name="Google Shape;135;p5"/>
          <p:cNvSpPr txBox="1"/>
          <p:nvPr/>
        </p:nvSpPr>
        <p:spPr>
          <a:xfrm>
            <a:off x="1128712" y="2216150"/>
            <a:ext cx="6773862" cy="34782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None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An </a:t>
            </a:r>
            <a:r>
              <a:rPr b="1" i="0" lang="en-US" sz="2000" u="none">
                <a:solidFill>
                  <a:srgbClr val="0070C0"/>
                </a:solidFill>
                <a:latin typeface="Belleza"/>
                <a:ea typeface="Belleza"/>
                <a:cs typeface="Belleza"/>
                <a:sym typeface="Belleza"/>
              </a:rPr>
              <a:t>analysis</a:t>
            </a: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of a literary work may discuss: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How the </a:t>
            </a:r>
            <a:r>
              <a:rPr b="1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various components </a:t>
            </a: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of an individual work relate to each other.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How two separate literary works deal with </a:t>
            </a:r>
            <a:r>
              <a:rPr b="1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similar concepts or forms</a:t>
            </a: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How concepts and forms in literary works relate to </a:t>
            </a:r>
            <a:r>
              <a:rPr b="1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larger</a:t>
            </a: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aesthetic, political, social, economic, or religious </a:t>
            </a:r>
            <a:r>
              <a:rPr b="1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contexts</a:t>
            </a: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Google Shape;140;p6"/>
          <p:cNvGrpSpPr/>
          <p:nvPr/>
        </p:nvGrpSpPr>
        <p:grpSpPr>
          <a:xfrm>
            <a:off x="1128712" y="0"/>
            <a:ext cx="6773862" cy="2022475"/>
            <a:chOff x="0" y="0"/>
            <a:chExt cx="9144000" cy="2762588"/>
          </a:xfrm>
        </p:grpSpPr>
        <p:grpSp>
          <p:nvGrpSpPr>
            <p:cNvPr id="141" name="Google Shape;141;p6"/>
            <p:cNvGrpSpPr/>
            <p:nvPr/>
          </p:nvGrpSpPr>
          <p:grpSpPr>
            <a:xfrm>
              <a:off x="0" y="0"/>
              <a:ext cx="9144000" cy="2762588"/>
              <a:chOff x="0" y="2220850"/>
              <a:chExt cx="9144000" cy="2762588"/>
            </a:xfrm>
          </p:grpSpPr>
          <p:sp>
            <p:nvSpPr>
              <p:cNvPr id="142" name="Google Shape;142;p6"/>
              <p:cNvSpPr txBox="1"/>
              <p:nvPr/>
            </p:nvSpPr>
            <p:spPr>
              <a:xfrm>
                <a:off x="0" y="3193655"/>
                <a:ext cx="9144000" cy="1188335"/>
              </a:xfrm>
              <a:prstGeom prst="rect">
                <a:avLst/>
              </a:prstGeom>
              <a:solidFill>
                <a:srgbClr val="F28B16"/>
              </a:solidFill>
              <a:ln cap="flat" cmpd="sng" w="9525">
                <a:solidFill>
                  <a:srgbClr val="9FD62E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63500" dir="5400000" dist="23000">
                  <a:srgbClr val="808080">
                    <a:alpha val="3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pic>
            <p:nvPicPr>
              <p:cNvPr descr="High-Rez-OWL-Logo.png" id="143" name="Google Shape;143;p6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0" y="2220850"/>
                <a:ext cx="4285297" cy="276258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44" name="Google Shape;144;p6"/>
            <p:cNvSpPr txBox="1"/>
            <p:nvPr/>
          </p:nvSpPr>
          <p:spPr>
            <a:xfrm>
              <a:off x="4032807" y="999226"/>
              <a:ext cx="5111193" cy="11354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Book Antiqua"/>
                <a:buNone/>
              </a:pPr>
              <a:r>
                <a:rPr b="0" i="0" lang="en-US" sz="24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How is Literary Analysis</a:t>
              </a:r>
              <a:endParaRPr/>
            </a:p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Book Antiqua"/>
                <a:buNone/>
              </a:pPr>
              <a:r>
                <a:rPr b="0" i="0" lang="en-US" sz="24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An Argument?</a:t>
              </a:r>
              <a:endParaRPr/>
            </a:p>
          </p:txBody>
        </p:sp>
      </p:grpSp>
      <p:sp>
        <p:nvSpPr>
          <p:cNvPr id="145" name="Google Shape;145;p6"/>
          <p:cNvSpPr txBox="1"/>
          <p:nvPr/>
        </p:nvSpPr>
        <p:spPr>
          <a:xfrm>
            <a:off x="355600" y="2216150"/>
            <a:ext cx="5699125" cy="34782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None/>
            </a:pPr>
            <a:r>
              <a:rPr b="1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Writing an Argument: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When writing a literary analysis, you will </a:t>
            </a:r>
            <a:r>
              <a:rPr b="1" i="0" lang="en-US" sz="2000" u="none">
                <a:solidFill>
                  <a:srgbClr val="0070C0"/>
                </a:solidFill>
                <a:latin typeface="Belleza"/>
                <a:ea typeface="Belleza"/>
                <a:cs typeface="Belleza"/>
                <a:sym typeface="Belleza"/>
              </a:rPr>
              <a:t>focus on specific attribute(s)</a:t>
            </a: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of the text(s).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When discussing these attributes, you will want to make sure that you are </a:t>
            </a:r>
            <a:r>
              <a:rPr b="1" i="0" lang="en-US" sz="2000" u="none">
                <a:solidFill>
                  <a:srgbClr val="0070C0"/>
                </a:solidFill>
                <a:latin typeface="Belleza"/>
                <a:ea typeface="Belleza"/>
                <a:cs typeface="Belleza"/>
                <a:sym typeface="Belleza"/>
              </a:rPr>
              <a:t>making a specific, arguable point (thesis) </a:t>
            </a: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about these attributes.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You will </a:t>
            </a:r>
            <a:r>
              <a:rPr b="1" i="0" lang="en-US" sz="2000" u="none">
                <a:solidFill>
                  <a:srgbClr val="0070C0"/>
                </a:solidFill>
                <a:latin typeface="Belleza"/>
                <a:ea typeface="Belleza"/>
                <a:cs typeface="Belleza"/>
                <a:sym typeface="Belleza"/>
              </a:rPr>
              <a:t>defend this point with</a:t>
            </a: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reasons and </a:t>
            </a:r>
            <a:r>
              <a:rPr b="1" i="0" lang="en-US" sz="2000" u="none">
                <a:solidFill>
                  <a:srgbClr val="0070C0"/>
                </a:solidFill>
                <a:latin typeface="Belleza"/>
                <a:ea typeface="Belleza"/>
                <a:cs typeface="Belleza"/>
                <a:sym typeface="Belleza"/>
              </a:rPr>
              <a:t>evidence</a:t>
            </a: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drawn from the text. </a:t>
            </a:r>
            <a:endParaRPr/>
          </a:p>
        </p:txBody>
      </p:sp>
      <p:pic>
        <p:nvPicPr>
          <p:cNvPr descr="C:\Users\Arielle\AppData\Local\Microsoft\Windows\Temporary Internet Files\Content.IE5\AYEO0GOF\MP900387790[1].jpg" id="146" name="Google Shape;146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62687" y="2814637"/>
            <a:ext cx="2609850" cy="365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Google Shape;151;g64f21f4482_0_77"/>
          <p:cNvGrpSpPr/>
          <p:nvPr/>
        </p:nvGrpSpPr>
        <p:grpSpPr>
          <a:xfrm>
            <a:off x="1128712" y="712812"/>
            <a:ext cx="6773875" cy="869954"/>
            <a:chOff x="0" y="972805"/>
            <a:chExt cx="9144000" cy="1188300"/>
          </a:xfrm>
        </p:grpSpPr>
        <p:sp>
          <p:nvSpPr>
            <p:cNvPr id="152" name="Google Shape;152;g64f21f4482_0_77"/>
            <p:cNvSpPr txBox="1"/>
            <p:nvPr/>
          </p:nvSpPr>
          <p:spPr>
            <a:xfrm>
              <a:off x="0" y="972805"/>
              <a:ext cx="9144000" cy="1188300"/>
            </a:xfrm>
            <a:prstGeom prst="rect">
              <a:avLst/>
            </a:prstGeom>
            <a:solidFill>
              <a:srgbClr val="F28B16"/>
            </a:solidFill>
            <a:ln cap="flat" cmpd="sng" w="9525">
              <a:solidFill>
                <a:srgbClr val="9FD62E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3500" dir="5400000" dist="23000">
                <a:srgbClr val="808080">
                  <a:alpha val="349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800"/>
                <a:buFont typeface="Book Antiqua"/>
                <a:buNone/>
              </a:pPr>
              <a:r>
                <a:rPr b="0" i="0" lang="en-US" sz="1800" u="none">
                  <a:solidFill>
                    <a:srgbClr val="FFFFFF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Mrs. Michael’s 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800"/>
                <a:buFont typeface="Book Antiqua"/>
                <a:buNone/>
              </a:pPr>
              <a:r>
                <a:rPr b="0" i="0" lang="en-US" sz="1800" u="none">
                  <a:solidFill>
                    <a:srgbClr val="FFFFFF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Overview</a:t>
              </a:r>
              <a:endParaRPr/>
            </a:p>
          </p:txBody>
        </p:sp>
        <p:sp>
          <p:nvSpPr>
            <p:cNvPr id="153" name="Google Shape;153;g64f21f4482_0_77"/>
            <p:cNvSpPr txBox="1"/>
            <p:nvPr/>
          </p:nvSpPr>
          <p:spPr>
            <a:xfrm>
              <a:off x="4032806" y="1251558"/>
              <a:ext cx="5111100" cy="63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Book Antiqua"/>
                <a:buNone/>
              </a:pPr>
              <a:r>
                <a:rPr lang="en-US" sz="2400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Introductions</a:t>
              </a:r>
              <a:endParaRPr/>
            </a:p>
          </p:txBody>
        </p:sp>
      </p:grpSp>
      <p:sp>
        <p:nvSpPr>
          <p:cNvPr id="154" name="Google Shape;154;g64f21f4482_0_77"/>
          <p:cNvSpPr/>
          <p:nvPr/>
        </p:nvSpPr>
        <p:spPr>
          <a:xfrm>
            <a:off x="3679675" y="4108613"/>
            <a:ext cx="1671900" cy="2049300"/>
          </a:xfrm>
          <a:prstGeom prst="triangle">
            <a:avLst>
              <a:gd fmla="val 50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g64f21f4482_0_77"/>
          <p:cNvSpPr/>
          <p:nvPr/>
        </p:nvSpPr>
        <p:spPr>
          <a:xfrm flipH="1" rot="10800000">
            <a:off x="3679675" y="2059313"/>
            <a:ext cx="1671900" cy="2049300"/>
          </a:xfrm>
          <a:prstGeom prst="triangle">
            <a:avLst>
              <a:gd fmla="val 50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g64f21f4482_0_77"/>
          <p:cNvSpPr txBox="1"/>
          <p:nvPr/>
        </p:nvSpPr>
        <p:spPr>
          <a:xfrm>
            <a:off x="1128700" y="1947875"/>
            <a:ext cx="6774000" cy="34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rPr b="0" i="0" lang="en-US" sz="2000" u="none">
                <a:latin typeface="Book Antiqua"/>
                <a:ea typeface="Book Antiqua"/>
                <a:cs typeface="Book Antiqua"/>
                <a:sym typeface="Book Antiqua"/>
              </a:rPr>
              <a:t>					</a:t>
            </a:r>
            <a:r>
              <a:rPr i="0" lang="en-US" u="none"/>
              <a:t>1</a:t>
            </a:r>
            <a:r>
              <a:rPr b="0" i="0" lang="en-US" sz="2000" u="none">
                <a:latin typeface="Book Antiqua"/>
                <a:ea typeface="Book Antiqua"/>
                <a:cs typeface="Book Antiqua"/>
                <a:sym typeface="Book Antiqua"/>
              </a:rPr>
              <a:t>. </a:t>
            </a:r>
            <a:r>
              <a:rPr lang="en-US"/>
              <a:t>Opening: attention getter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|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2. Background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&amp; Topic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Discussion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|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</a:t>
            </a:r>
            <a:endParaRPr/>
          </a:p>
          <a:p>
            <a:pPr indent="457200" lvl="0" marL="22860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457200" lvl="0" marL="22860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3. specific (thesis)		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r>
              <a:t/>
            </a:r>
            <a:endParaRPr sz="2000"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oogle Shape;161;g64f21f4482_0_86"/>
          <p:cNvGrpSpPr/>
          <p:nvPr/>
        </p:nvGrpSpPr>
        <p:grpSpPr>
          <a:xfrm>
            <a:off x="1128712" y="712812"/>
            <a:ext cx="6773875" cy="869954"/>
            <a:chOff x="0" y="972805"/>
            <a:chExt cx="9144000" cy="1188300"/>
          </a:xfrm>
        </p:grpSpPr>
        <p:sp>
          <p:nvSpPr>
            <p:cNvPr id="162" name="Google Shape;162;g64f21f4482_0_86"/>
            <p:cNvSpPr txBox="1"/>
            <p:nvPr/>
          </p:nvSpPr>
          <p:spPr>
            <a:xfrm>
              <a:off x="0" y="972805"/>
              <a:ext cx="9144000" cy="1188300"/>
            </a:xfrm>
            <a:prstGeom prst="rect">
              <a:avLst/>
            </a:prstGeom>
            <a:solidFill>
              <a:srgbClr val="F28B16"/>
            </a:solidFill>
            <a:ln cap="flat" cmpd="sng" w="9525">
              <a:solidFill>
                <a:srgbClr val="9FD62E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3500" dir="5400000" dist="23000">
                <a:srgbClr val="808080">
                  <a:alpha val="349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800"/>
                <a:buFont typeface="Book Antiqua"/>
                <a:buNone/>
              </a:pPr>
              <a:r>
                <a:rPr b="0" i="0" lang="en-US" sz="1800" u="none">
                  <a:solidFill>
                    <a:srgbClr val="FFFFFF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Mrs. Michael’s 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800"/>
                <a:buFont typeface="Book Antiqua"/>
                <a:buNone/>
              </a:pPr>
              <a:r>
                <a:rPr b="0" i="0" lang="en-US" sz="1800" u="none">
                  <a:solidFill>
                    <a:srgbClr val="FFFFFF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Overview</a:t>
              </a:r>
              <a:endParaRPr/>
            </a:p>
          </p:txBody>
        </p:sp>
        <p:sp>
          <p:nvSpPr>
            <p:cNvPr id="163" name="Google Shape;163;g64f21f4482_0_86"/>
            <p:cNvSpPr txBox="1"/>
            <p:nvPr/>
          </p:nvSpPr>
          <p:spPr>
            <a:xfrm>
              <a:off x="4032873" y="972805"/>
              <a:ext cx="5111100" cy="63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Book Antiqua"/>
                <a:buNone/>
              </a:pPr>
              <a:r>
                <a:rPr lang="en-US" sz="2400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Introduction to a </a:t>
              </a:r>
              <a:endParaRPr sz="2400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Book Antiqua"/>
                <a:buNone/>
              </a:pPr>
              <a:r>
                <a:rPr lang="en-US" sz="2400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Literary Analysis</a:t>
              </a:r>
              <a:endParaRPr/>
            </a:p>
          </p:txBody>
        </p:sp>
      </p:grpSp>
      <p:sp>
        <p:nvSpPr>
          <p:cNvPr id="164" name="Google Shape;164;g64f21f4482_0_86"/>
          <p:cNvSpPr txBox="1"/>
          <p:nvPr/>
        </p:nvSpPr>
        <p:spPr>
          <a:xfrm>
            <a:off x="1128700" y="1835150"/>
            <a:ext cx="7418700" cy="31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AutoNum type="arabicPeriod"/>
            </a:pPr>
            <a:r>
              <a:rPr b="1"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Opening: Attention Getter</a:t>
            </a:r>
            <a:endParaRPr b="1"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AutoNum type="alphaLcPeriod"/>
            </a:pPr>
            <a:r>
              <a:rPr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Interesting fact (needs parenthetical citations)</a:t>
            </a:r>
            <a:endParaRPr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AutoNum type="alphaLcPeriod"/>
            </a:pPr>
            <a:r>
              <a:rPr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Powerful image</a:t>
            </a:r>
            <a:endParaRPr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AutoNum type="alphaLcPeriod"/>
            </a:pPr>
            <a:r>
              <a:rPr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Related anecdote</a:t>
            </a:r>
            <a:endParaRPr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AutoNum type="alphaLcPeriod"/>
            </a:pPr>
            <a:r>
              <a:rPr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Universal message		</a:t>
            </a:r>
            <a:r>
              <a:rPr b="1" i="1"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avoid:</a:t>
            </a:r>
            <a:r>
              <a:rPr i="1"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rhetorical questions; </a:t>
            </a:r>
            <a:endParaRPr i="1"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457200" lvl="0" marL="3200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definitions; “powerful” quotations</a:t>
            </a:r>
            <a:endParaRPr i="1"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AutoNum type="arabicPeriod"/>
            </a:pPr>
            <a:r>
              <a:rPr b="1"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Background or Discussion</a:t>
            </a:r>
            <a:endParaRPr b="1"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	</a:t>
            </a:r>
            <a:r>
              <a:rPr i="1"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Literary Topic:</a:t>
            </a:r>
            <a:r>
              <a:rPr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the novel, author, basic plot, or </a:t>
            </a:r>
            <a:endParaRPr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central/key ideas</a:t>
            </a:r>
            <a:endParaRPr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AutoNum type="arabicPeriod"/>
            </a:pPr>
            <a:r>
              <a:rPr b="1" lang="en-US" sz="2000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Thesis Statement	</a:t>
            </a:r>
            <a:endParaRPr b="1" sz="2000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 Antiqua"/>
              <a:buNone/>
            </a:pPr>
            <a:br>
              <a:rPr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</a:br>
            <a:endParaRPr sz="2000">
              <a:latin typeface="Belleza"/>
              <a:ea typeface="Belleza"/>
              <a:cs typeface="Belleza"/>
              <a:sym typeface="Bellez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" name="Google Shape;169;p7"/>
          <p:cNvGrpSpPr/>
          <p:nvPr/>
        </p:nvGrpSpPr>
        <p:grpSpPr>
          <a:xfrm>
            <a:off x="1128712" y="0"/>
            <a:ext cx="6773862" cy="2022475"/>
            <a:chOff x="0" y="0"/>
            <a:chExt cx="9144000" cy="2762588"/>
          </a:xfrm>
        </p:grpSpPr>
        <p:grpSp>
          <p:nvGrpSpPr>
            <p:cNvPr id="170" name="Google Shape;170;p7"/>
            <p:cNvGrpSpPr/>
            <p:nvPr/>
          </p:nvGrpSpPr>
          <p:grpSpPr>
            <a:xfrm>
              <a:off x="0" y="0"/>
              <a:ext cx="9144000" cy="2762588"/>
              <a:chOff x="0" y="2220850"/>
              <a:chExt cx="9144000" cy="2762588"/>
            </a:xfrm>
          </p:grpSpPr>
          <p:sp>
            <p:nvSpPr>
              <p:cNvPr id="171" name="Google Shape;171;p7"/>
              <p:cNvSpPr txBox="1"/>
              <p:nvPr/>
            </p:nvSpPr>
            <p:spPr>
              <a:xfrm>
                <a:off x="0" y="3193655"/>
                <a:ext cx="9144000" cy="1188335"/>
              </a:xfrm>
              <a:prstGeom prst="rect">
                <a:avLst/>
              </a:prstGeom>
              <a:solidFill>
                <a:srgbClr val="F28B16"/>
              </a:solidFill>
              <a:ln cap="flat" cmpd="sng" w="9525">
                <a:solidFill>
                  <a:srgbClr val="9FD62E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63500" dir="5400000" dist="23000">
                  <a:srgbClr val="808080">
                    <a:alpha val="3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pic>
            <p:nvPicPr>
              <p:cNvPr descr="High-Rez-OWL-Logo.png" id="172" name="Google Shape;172;p7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0" y="2220850"/>
                <a:ext cx="4285297" cy="276258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73" name="Google Shape;173;p7"/>
            <p:cNvSpPr txBox="1"/>
            <p:nvPr/>
          </p:nvSpPr>
          <p:spPr>
            <a:xfrm>
              <a:off x="4032806" y="1251558"/>
              <a:ext cx="5111193" cy="6308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Book Antiqua"/>
                <a:buNone/>
              </a:pPr>
              <a:r>
                <a:rPr b="0" i="0" lang="en-US" sz="2400" u="none">
                  <a:solidFill>
                    <a:schemeClr val="dk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Thesis Statements</a:t>
              </a:r>
              <a:endParaRPr/>
            </a:p>
          </p:txBody>
        </p:sp>
      </p:grpSp>
      <p:sp>
        <p:nvSpPr>
          <p:cNvPr id="174" name="Google Shape;174;p7"/>
          <p:cNvSpPr txBox="1"/>
          <p:nvPr/>
        </p:nvSpPr>
        <p:spPr>
          <a:xfrm>
            <a:off x="1128712" y="2216150"/>
            <a:ext cx="6773862" cy="34782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eza"/>
              <a:buNone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Which is the </a:t>
            </a:r>
            <a:r>
              <a:rPr b="1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best</a:t>
            </a: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Thesis Statement?</a:t>
            </a:r>
            <a:b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</a:br>
            <a:endParaRPr/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b="0" i="1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Moby-Dick </a:t>
            </a: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is about the problem of evil.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b="0" i="1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Moby-Dick</a:t>
            </a: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 is boring and pointless.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b="0" i="1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Moby-Dick </a:t>
            </a: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is about a big, white whale.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The use of “whiteness” in </a:t>
            </a:r>
            <a:r>
              <a:rPr b="0" i="1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Moby-Dick </a:t>
            </a:r>
            <a:r>
              <a:rPr b="0" i="0" lang="en-US" sz="2000" u="none">
                <a:solidFill>
                  <a:schemeClr val="dk1"/>
                </a:solidFill>
                <a:latin typeface="Belleza"/>
                <a:ea typeface="Belleza"/>
                <a:cs typeface="Belleza"/>
                <a:sym typeface="Belleza"/>
              </a:rPr>
              <a:t>illustrates the uncertainty of the meaning of life that Ishmael expresses throughout the novel.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0071017015107_697 (Literary Analysis) Updated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2013-12-20T18:42:10Z</dcterms:created>
  <dc:creator>JGerding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